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19" r:id="rId7"/>
    <p:sldId id="285" r:id="rId8"/>
    <p:sldId id="286" r:id="rId9"/>
    <p:sldId id="287" r:id="rId10"/>
    <p:sldId id="288" r:id="rId11"/>
    <p:sldId id="312" r:id="rId12"/>
    <p:sldId id="313" r:id="rId13"/>
    <p:sldId id="314" r:id="rId14"/>
    <p:sldId id="290" r:id="rId15"/>
    <p:sldId id="315" r:id="rId16"/>
    <p:sldId id="316" r:id="rId17"/>
    <p:sldId id="317" r:id="rId18"/>
    <p:sldId id="318" r:id="rId19"/>
    <p:sldId id="283" r:id="rId20"/>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a:srgbClr val="EAF0F3"/>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29" autoAdjust="0"/>
    <p:restoredTop sz="88370" autoAdjust="0"/>
  </p:normalViewPr>
  <p:slideViewPr>
    <p:cSldViewPr snapToGrid="0" snapToObjects="1">
      <p:cViewPr varScale="1">
        <p:scale>
          <a:sx n="76" d="100"/>
          <a:sy n="76" d="100"/>
        </p:scale>
        <p:origin x="1723" y="4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2" tIns="46586" rIns="93172" bIns="46586" rtlCol="0"/>
          <a:lstStyle>
            <a:lvl1pPr algn="r">
              <a:defRPr sz="1300"/>
            </a:lvl1pPr>
          </a:lstStyle>
          <a:p>
            <a:fld id="{A5454170-9E8F-2B48-BD7A-2276E75E0DE2}" type="datetimeFigureOut">
              <a:rPr lang="en-US" smtClean="0"/>
              <a:t>9/22/2020</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2" tIns="46586" rIns="93172" bIns="46586" rtlCol="0"/>
          <a:lstStyle>
            <a:lvl1pPr algn="r">
              <a:defRPr sz="1300"/>
            </a:lvl1pPr>
          </a:lstStyle>
          <a:p>
            <a:fld id="{6DD285E3-15E3-EE4C-9208-5C8B40A94859}" type="datetimeFigureOut">
              <a:rPr lang="en-US" smtClean="0"/>
              <a:t>9/22/2020</a:t>
            </a:fld>
            <a:endParaRPr lang="en-US" dirty="0"/>
          </a:p>
        </p:txBody>
      </p:sp>
      <p:sp>
        <p:nvSpPr>
          <p:cNvPr id="4" name="Slide Image Placeholder 3"/>
          <p:cNvSpPr>
            <a:spLocks noGrp="1" noRot="1" noChangeAspect="1"/>
          </p:cNvSpPr>
          <p:nvPr>
            <p:ph type="sldImg" idx="2"/>
          </p:nvPr>
        </p:nvSpPr>
        <p:spPr>
          <a:xfrm>
            <a:off x="1195388" y="693738"/>
            <a:ext cx="4619625" cy="3463925"/>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At this point you want to encourage parental participation in their </a:t>
            </a:r>
            <a:r>
              <a:rPr lang="en-US" dirty="0" err="1"/>
              <a:t>childs</a:t>
            </a:r>
            <a:r>
              <a:rPr lang="en-US" dirty="0"/>
              <a:t> education. Ex: carefully reviewing the weekly folders, checking grade speed weekly, making appointments to talk to teacher, attending PAC meetings (you may want to explain that PAC is different than PTO), reading to their child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It would be a good idea to have a calendar of dates and times that your PAC will be meeting so you can hand it out to parents at this meeting. Let parents know that in May they will have the opportunity to give their input with the “Your voice” survey.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64205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516742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9/22/2020</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9/22/2020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2"/>
            <a:ext cx="8331200" cy="1714725"/>
          </a:xfrm>
        </p:spPr>
        <p:txBody>
          <a:bodyPr/>
          <a:lstStyle/>
          <a:p>
            <a:pPr>
              <a:lnSpc>
                <a:spcPts val="6800"/>
              </a:lnSpc>
            </a:pPr>
            <a:r>
              <a:rPr lang="es-ES" sz="4800" spc="110" dirty="0"/>
              <a:t>Todos los estudiantes triunfan (ESSA)</a:t>
            </a:r>
            <a:endParaRPr lang="en-US" sz="4800" kern="0" spc="110" dirty="0"/>
          </a:p>
        </p:txBody>
      </p:sp>
      <p:sp>
        <p:nvSpPr>
          <p:cNvPr id="19" name="Subtitle 18"/>
          <p:cNvSpPr>
            <a:spLocks noGrp="1"/>
          </p:cNvSpPr>
          <p:nvPr>
            <p:ph type="subTitle" idx="1"/>
          </p:nvPr>
        </p:nvSpPr>
        <p:spPr>
          <a:xfrm>
            <a:off x="457200" y="2630376"/>
            <a:ext cx="8331200" cy="1752600"/>
          </a:xfrm>
        </p:spPr>
        <p:txBody>
          <a:bodyPr/>
          <a:lstStyle/>
          <a:p>
            <a:r>
              <a:rPr lang="es-US" dirty="0"/>
              <a:t>Reunión anual de padres del programa Título I, Parte A, de la Escuela High School </a:t>
            </a:r>
            <a:r>
              <a:rPr lang="es-US" dirty="0" err="1"/>
              <a:t>for</a:t>
            </a:r>
            <a:r>
              <a:rPr lang="es-US" dirty="0"/>
              <a:t> </a:t>
            </a:r>
            <a:r>
              <a:rPr lang="es-US" dirty="0" err="1"/>
              <a:t>Law</a:t>
            </a:r>
            <a:r>
              <a:rPr lang="es-US" dirty="0"/>
              <a:t> &amp; Justice</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US" sz="1800" i="1" dirty="0">
                <a:solidFill>
                  <a:srgbClr val="FFFFFF"/>
                </a:solidFill>
              </a:rPr>
              <a:t>Fecha: 9/22/2020</a:t>
            </a:r>
          </a:p>
          <a:p>
            <a:br>
              <a:rPr lang="es-US" sz="1800" i="1" dirty="0">
                <a:solidFill>
                  <a:srgbClr val="FFFFFF"/>
                </a:solidFill>
              </a:rPr>
            </a:br>
            <a:endParaRPr lang="es-US" sz="1800" i="1" dirty="0">
              <a:solidFill>
                <a:srgbClr val="FFFFFF"/>
              </a:solidFill>
            </a:endParaRP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s-ES" dirty="0"/>
              <a:t>Requisitos para la participación de los padres </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fontScale="92500" lnSpcReduction="10000"/>
          </a:bodyPr>
          <a:lstStyle/>
          <a:p>
            <a:r>
              <a:rPr lang="es-ES" b="1" dirty="0"/>
              <a:t>Reuniones de Título I - </a:t>
            </a:r>
            <a:r>
              <a:rPr lang="es-ES" sz="2600" dirty="0"/>
              <a:t>Son reuniones periódicas presenciales o virtuales para capacitar a los padres y colaborar con ellos en apoyo a la educación de sus hijos. Habrá un mínimo de 4 reuniones al año, y cada reunión se realizará dos veces, una vez por la mañana y otra vez por la tarde, en días diferentes para facilitar la asistencia de los padres. En total serán 8 reuniones.</a:t>
            </a:r>
          </a:p>
          <a:p>
            <a:r>
              <a:rPr lang="es-ES" sz="2600" b="1" dirty="0"/>
              <a:t>Encuestas sobre la participación de los padres y la familia - </a:t>
            </a:r>
            <a:r>
              <a:rPr lang="es-US" sz="2600" dirty="0"/>
              <a:t>El Departamento de Financiamiento Externo encuestará a los padres al final del ciclo escolar para evaluar el programa de participación de los padres y las familias de Título I, Parte A, implementado en la escuela. </a:t>
            </a:r>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s-ES" dirty="0"/>
              <a:t>En High School </a:t>
            </a:r>
            <a:r>
              <a:rPr lang="es-ES" dirty="0" err="1"/>
              <a:t>for</a:t>
            </a:r>
            <a:r>
              <a:rPr lang="es-ES" dirty="0"/>
              <a:t> </a:t>
            </a:r>
            <a:r>
              <a:rPr lang="es-ES" dirty="0" err="1"/>
              <a:t>Law</a:t>
            </a:r>
            <a:r>
              <a:rPr lang="es-ES" dirty="0"/>
              <a:t> &amp; Justice, queremos que participe. Aquí hay algunas formas en las que puede participar en la escuela de su hijo:</a:t>
            </a:r>
          </a:p>
          <a:p>
            <a:r>
              <a:rPr lang="es-ES" dirty="0"/>
              <a:t>1. Únase al PTO</a:t>
            </a:r>
          </a:p>
          <a:p>
            <a:r>
              <a:rPr lang="es-ES" dirty="0"/>
              <a:t>2. Asistir a las reuniones de </a:t>
            </a:r>
            <a:r>
              <a:rPr lang="es-ES" dirty="0" err="1"/>
              <a:t>Coffee</a:t>
            </a:r>
            <a:r>
              <a:rPr lang="es-ES" dirty="0"/>
              <a:t> </a:t>
            </a:r>
            <a:r>
              <a:rPr lang="es-ES" dirty="0" err="1"/>
              <a:t>with</a:t>
            </a:r>
            <a:r>
              <a:rPr lang="es-ES" dirty="0"/>
              <a:t> the Principal</a:t>
            </a:r>
          </a:p>
          <a:p>
            <a:r>
              <a:rPr lang="es-ES" dirty="0"/>
              <a:t>3. Asistir a las reuniones de PTO</a:t>
            </a:r>
          </a:p>
          <a:p>
            <a:r>
              <a:rPr lang="es-ES" dirty="0"/>
              <a:t>4. Suscríbase a nuestros boletines informativos semanales</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
        <p:nvSpPr>
          <p:cNvPr id="6" name="Title 5">
            <a:extLst>
              <a:ext uri="{FF2B5EF4-FFF2-40B4-BE49-F238E27FC236}">
                <a16:creationId xmlns:a16="http://schemas.microsoft.com/office/drawing/2014/main" id="{982F2EA0-1C28-43C1-9F49-8A1DB2DBC52C}"/>
              </a:ext>
            </a:extLst>
          </p:cNvPr>
          <p:cNvSpPr>
            <a:spLocks noGrp="1"/>
          </p:cNvSpPr>
          <p:nvPr>
            <p:ph type="title"/>
          </p:nvPr>
        </p:nvSpPr>
        <p:spPr>
          <a:xfrm>
            <a:off x="281353" y="274638"/>
            <a:ext cx="8661679" cy="1143000"/>
          </a:xfrm>
        </p:spPr>
        <p:txBody>
          <a:bodyPr>
            <a:normAutofit/>
          </a:bodyPr>
          <a:lstStyle/>
          <a:p>
            <a:pPr algn="ctr"/>
            <a:r>
              <a:rPr lang="es-ES" sz="3200" dirty="0"/>
              <a:t>Escuela secundaria de derecho y justicia</a:t>
            </a:r>
            <a:endParaRPr lang="en-US" sz="3200" dirty="0"/>
          </a:p>
        </p:txBody>
      </p:sp>
    </p:spTree>
    <p:extLst>
      <p:ext uri="{BB962C8B-B14F-4D97-AF65-F5344CB8AC3E}">
        <p14:creationId xmlns:p14="http://schemas.microsoft.com/office/powerpoint/2010/main" val="23485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just"/>
            <a:r>
              <a:rPr lang="es-US" dirty="0"/>
              <a:t>Otros requisitos </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s-ES" dirty="0"/>
              <a:t>El </a:t>
            </a:r>
            <a:r>
              <a:rPr lang="es-ES" b="1" dirty="0"/>
              <a:t>Informe Federal </a:t>
            </a:r>
            <a:r>
              <a:rPr lang="es-ES" dirty="0"/>
              <a:t>de calificación de las escuelas</a:t>
            </a:r>
            <a:r>
              <a:rPr lang="es-ES" b="1" dirty="0"/>
              <a:t> </a:t>
            </a:r>
            <a:r>
              <a:rPr lang="es-ES" dirty="0"/>
              <a:t>mantiene a los padres informados del desempeño de la escuela de sus hijos. </a:t>
            </a:r>
          </a:p>
          <a:p>
            <a:r>
              <a:rPr lang="es-ES" dirty="0"/>
              <a:t>La Escuela </a:t>
            </a:r>
            <a:r>
              <a:rPr lang="es-ES" b="1" dirty="0"/>
              <a:t>HSLJ </a:t>
            </a:r>
            <a:r>
              <a:rPr lang="es-ES" dirty="0"/>
              <a:t>le envía una carta a su casa con un enlace de Internet para que pueda ver nuestro Informe.</a:t>
            </a:r>
          </a:p>
          <a:p>
            <a:r>
              <a:rPr lang="es-ES" dirty="0"/>
              <a:t>También podrá encontrar una copia en __________________________________</a:t>
            </a:r>
          </a:p>
        </p:txBody>
      </p:sp>
    </p:spTree>
    <p:extLst>
      <p:ext uri="{BB962C8B-B14F-4D97-AF65-F5344CB8AC3E}">
        <p14:creationId xmlns:p14="http://schemas.microsoft.com/office/powerpoint/2010/main" val="829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13</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s-ES" dirty="0"/>
              <a:t>En la Escuela </a:t>
            </a:r>
            <a:r>
              <a:rPr lang="es-ES" dirty="0" err="1"/>
              <a:t>Escuela</a:t>
            </a:r>
            <a:r>
              <a:rPr lang="es-ES" dirty="0"/>
              <a:t> secundaria de derecho y justicia nos comprometemos a utilizar los fondos de Título I en beneficio del rendimiento y el aprendizaje de los estudiantes.</a:t>
            </a:r>
            <a:endParaRPr lang="en-US" dirty="0"/>
          </a:p>
        </p:txBody>
      </p:sp>
      <p:sp>
        <p:nvSpPr>
          <p:cNvPr id="2" name="Title 1">
            <a:extLst>
              <a:ext uri="{FF2B5EF4-FFF2-40B4-BE49-F238E27FC236}">
                <a16:creationId xmlns:a16="http://schemas.microsoft.com/office/drawing/2014/main" id="{8357D226-A7FB-4235-85FA-B37B227EAD02}"/>
              </a:ext>
            </a:extLst>
          </p:cNvPr>
          <p:cNvSpPr>
            <a:spLocks noGrp="1" noChangeArrowheads="1"/>
          </p:cNvSpPr>
          <p:nvPr>
            <p:ph type="title"/>
          </p:nvPr>
        </p:nvSpPr>
        <p:spPr bwMode="auto">
          <a:xfrm>
            <a:off x="769709" y="581959"/>
            <a:ext cx="7604582"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3600" b="0" i="0" u="none" strike="noStrike" cap="none" normalizeH="0" baseline="0" dirty="0">
                <a:ln>
                  <a:noFill/>
                </a:ln>
                <a:solidFill>
                  <a:srgbClr val="222222"/>
                </a:solidFill>
                <a:effectLst/>
                <a:latin typeface="inherit"/>
              </a:rPr>
              <a:t>Escuela secundaria de derecho y justicia</a:t>
            </a:r>
            <a:r>
              <a:rPr kumimoji="0" lang="es-ES" altLang="en-US" sz="3600" b="0" i="0" u="none" strike="noStrike" cap="none" normalizeH="0" baseline="0" dirty="0">
                <a:ln>
                  <a:noFill/>
                </a:ln>
                <a:solidFill>
                  <a:schemeClr val="tx1"/>
                </a:solidFill>
                <a:effectLst/>
              </a:rPr>
              <a:t> </a:t>
            </a:r>
            <a:endParaRPr kumimoji="0" lang="es-E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145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14</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r>
              <a:rPr lang="es-ES" dirty="0"/>
              <a:t>Pamela Evans, gerente </a:t>
            </a:r>
          </a:p>
          <a:p>
            <a:pPr marL="800100" lvl="2" indent="0">
              <a:buNone/>
            </a:pPr>
            <a:r>
              <a:rPr lang="es-ES" dirty="0"/>
              <a:t>Departamento de Financiamiento Externo (Título I, II y IV) </a:t>
            </a:r>
          </a:p>
        </p:txBody>
      </p:sp>
      <p:sp>
        <p:nvSpPr>
          <p:cNvPr id="6" name="Title 4"/>
          <p:cNvSpPr>
            <a:spLocks noGrp="1"/>
          </p:cNvSpPr>
          <p:nvPr>
            <p:ph type="title"/>
          </p:nvPr>
        </p:nvSpPr>
        <p:spPr>
          <a:xfrm>
            <a:off x="457200" y="274638"/>
            <a:ext cx="8229600" cy="1143000"/>
          </a:xfrm>
        </p:spPr>
        <p:txBody>
          <a:bodyPr>
            <a:normAutofit/>
          </a:bodyPr>
          <a:lstStyle/>
          <a:p>
            <a:r>
              <a:rPr lang="es-US" dirty="0"/>
              <a:t>Recuerde que: </a:t>
            </a:r>
          </a:p>
        </p:txBody>
      </p:sp>
    </p:spTree>
    <p:extLst>
      <p:ext uri="{BB962C8B-B14F-4D97-AF65-F5344CB8AC3E}">
        <p14:creationId xmlns:p14="http://schemas.microsoft.com/office/powerpoint/2010/main" val="32021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S" dirty="0"/>
              <a:t>¿Tiene preguntas?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endParaRPr lang="es-ES" dirty="0"/>
          </a:p>
          <a:p>
            <a:pPr marL="0" indent="0" algn="ctr">
              <a:buNone/>
            </a:pPr>
            <a:endParaRPr lang="es-ES" dirty="0"/>
          </a:p>
          <a:p>
            <a:pPr marL="0" indent="0" algn="ctr">
              <a:buNone/>
            </a:pPr>
            <a:r>
              <a:rPr lang="es-ES" dirty="0"/>
              <a:t>Escuela secundaria de derecho y justicia</a:t>
            </a:r>
          </a:p>
          <a:p>
            <a:pPr marL="0" indent="0" algn="ctr">
              <a:buNone/>
            </a:pPr>
            <a:r>
              <a:rPr lang="es-ES" dirty="0"/>
              <a:t>Shmecka Franklin, contacto del Título I</a:t>
            </a:r>
          </a:p>
          <a:p>
            <a:pPr marL="0" indent="0" algn="ctr">
              <a:buNone/>
            </a:pPr>
            <a:r>
              <a:rPr lang="es-ES" dirty="0"/>
              <a:t>Sfrankl2@houstonisd.org</a:t>
            </a:r>
          </a:p>
          <a:p>
            <a:pPr marL="0" indent="0" algn="ctr">
              <a:buNone/>
            </a:pPr>
            <a:r>
              <a:rPr lang="es-ES" dirty="0"/>
              <a:t>713-867-5100</a:t>
            </a:r>
          </a:p>
        </p:txBody>
      </p:sp>
      <p:sp>
        <p:nvSpPr>
          <p:cNvPr id="5" name="Slide Number Placeholder 4"/>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Gracias</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800" i="1" dirty="0">
              <a:solidFill>
                <a:srgbClr val="FFFFFF"/>
              </a:solidFill>
            </a:endParaRPr>
          </a:p>
        </p:txBody>
      </p:sp>
      <p:sp>
        <p:nvSpPr>
          <p:cNvPr id="4" name="Text Placeholder 20"/>
          <p:cNvSpPr txBox="1">
            <a:spLocks/>
          </p:cNvSpPr>
          <p:nvPr/>
        </p:nvSpPr>
        <p:spPr>
          <a:xfrm>
            <a:off x="609600" y="46878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US" sz="1800" i="1" dirty="0">
                <a:solidFill>
                  <a:srgbClr val="FFFFFF"/>
                </a:solidFill>
              </a:rPr>
              <a:t>Fecha:9/22/2020</a:t>
            </a:r>
          </a:p>
          <a:p>
            <a:endParaRPr lang="es-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US" dirty="0"/>
              <a:t>Título I, Parte A - Definición </a:t>
            </a:r>
          </a:p>
        </p:txBody>
      </p:sp>
      <p:sp>
        <p:nvSpPr>
          <p:cNvPr id="3" name="Content Placeholder 2"/>
          <p:cNvSpPr>
            <a:spLocks noGrp="1"/>
          </p:cNvSpPr>
          <p:nvPr>
            <p:ph idx="1"/>
          </p:nvPr>
        </p:nvSpPr>
        <p:spPr>
          <a:xfrm>
            <a:off x="457200" y="1417638"/>
            <a:ext cx="8229600" cy="4938712"/>
          </a:xfrm>
        </p:spPr>
        <p:txBody>
          <a:bodyPr>
            <a:noAutofit/>
          </a:bodyPr>
          <a:lstStyle/>
          <a:p>
            <a:pPr marL="0" indent="0">
              <a:buNone/>
            </a:pPr>
            <a:r>
              <a:rPr lang="es-ES" sz="2800"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sz="2800" dirty="0"/>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US" dirty="0"/>
              <a:t>Título I, Parte A - Propósito</a:t>
            </a:r>
          </a:p>
        </p:txBody>
      </p:sp>
      <p:sp>
        <p:nvSpPr>
          <p:cNvPr id="3" name="Content Placeholder 2"/>
          <p:cNvSpPr>
            <a:spLocks noGrp="1"/>
          </p:cNvSpPr>
          <p:nvPr>
            <p:ph idx="1"/>
          </p:nvPr>
        </p:nvSpPr>
        <p:spPr/>
        <p:txBody>
          <a:bodyPr>
            <a:noAutofit/>
          </a:bodyPr>
          <a:lstStyle/>
          <a:p>
            <a:pPr marL="0" indent="0">
              <a:buNone/>
            </a:pPr>
            <a:r>
              <a:rPr lang="es-ES" sz="2800" dirty="0">
                <a:latin typeface="+mj-lt"/>
              </a:rPr>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sz="2800" dirty="0">
              <a:latin typeface="+mj-lt"/>
            </a:endParaRPr>
          </a:p>
        </p:txBody>
      </p:sp>
      <p:sp>
        <p:nvSpPr>
          <p:cNvPr id="4" name="Slide Number Placeholder 3"/>
          <p:cNvSpPr>
            <a:spLocks noGrp="1"/>
          </p:cNvSpPr>
          <p:nvPr>
            <p:ph type="sldNum" sz="quarter" idx="12"/>
          </p:nvPr>
        </p:nvSpPr>
        <p:spPr/>
        <p:txBody>
          <a:bodyPr/>
          <a:lstStyle/>
          <a:p>
            <a:fld id="{FD52C1F8-3BA5-F24E-8618-E52498D87186}"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76638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526"/>
            <a:ext cx="8229600" cy="1143000"/>
          </a:xfrm>
        </p:spPr>
        <p:txBody>
          <a:bodyPr>
            <a:noAutofit/>
          </a:bodyPr>
          <a:lstStyle/>
          <a:p>
            <a:r>
              <a:rPr lang="es-ES" sz="2800" dirty="0">
                <a:solidFill>
                  <a:schemeClr val="accent2">
                    <a:lumMod val="75000"/>
                  </a:schemeClr>
                </a:solidFill>
              </a:rPr>
              <a:t>Qué requisitos deben cumplir las escuelas </a:t>
            </a:r>
            <a:r>
              <a:rPr lang="es-US" sz="2800" dirty="0">
                <a:solidFill>
                  <a:schemeClr val="accent2">
                    <a:lumMod val="75000"/>
                  </a:schemeClr>
                </a:solidFill>
              </a:rPr>
              <a:t>para recibir asistencia del programa</a:t>
            </a:r>
          </a:p>
        </p:txBody>
      </p:sp>
      <p:sp>
        <p:nvSpPr>
          <p:cNvPr id="3" name="Content Placeholder 2"/>
          <p:cNvSpPr>
            <a:spLocks noGrp="1"/>
          </p:cNvSpPr>
          <p:nvPr>
            <p:ph idx="1"/>
          </p:nvPr>
        </p:nvSpPr>
        <p:spPr>
          <a:xfrm>
            <a:off x="457200" y="1809750"/>
            <a:ext cx="8229600" cy="4381499"/>
          </a:xfrm>
        </p:spPr>
        <p:txBody>
          <a:bodyPr>
            <a:normAutofit fontScale="92500" lnSpcReduction="10000"/>
          </a:bodyPr>
          <a:lstStyle/>
          <a:p>
            <a:r>
              <a:rPr lang="es-ES" sz="2400" dirty="0"/>
              <a:t>Las escuelas donde un 40% a un 100% de los alumnos </a:t>
            </a:r>
            <a:r>
              <a:rPr lang="es-ES" sz="2400" dirty="0">
                <a:solidFill>
                  <a:srgbClr val="FF0000"/>
                </a:solidFill>
              </a:rPr>
              <a:t>inscritos</a:t>
            </a:r>
            <a:r>
              <a:rPr lang="es-ES" sz="2400" dirty="0"/>
              <a:t> son de bajos ingresos se consideran escuelas de “asistencia general de Título I”.</a:t>
            </a:r>
          </a:p>
          <a:p>
            <a:r>
              <a:rPr lang="es-ES" sz="2400" dirty="0"/>
              <a:t>Las escuelas donde un 35% a un 39% de los alumnos </a:t>
            </a:r>
            <a:r>
              <a:rPr lang="es-ES" sz="2400" dirty="0">
                <a:solidFill>
                  <a:srgbClr val="FF0000"/>
                </a:solidFill>
              </a:rPr>
              <a:t>inscritos</a:t>
            </a:r>
            <a:r>
              <a:rPr lang="es-ES" sz="2400" dirty="0"/>
              <a:t> son de bajos ingresos se consideran escuelas de “asistencia selectiva de Título I”.</a:t>
            </a:r>
            <a:endParaRPr lang="es-ES" sz="2400" dirty="0">
              <a:solidFill>
                <a:schemeClr val="tx1"/>
              </a:solidFill>
            </a:endParaRPr>
          </a:p>
          <a:p>
            <a:r>
              <a:rPr lang="es-ES" sz="2400" dirty="0"/>
              <a:t>Las escuelas donde menos del 35% de los alumnos </a:t>
            </a:r>
            <a:r>
              <a:rPr lang="es-ES" sz="2400" dirty="0">
                <a:solidFill>
                  <a:srgbClr val="FF0000"/>
                </a:solidFill>
              </a:rPr>
              <a:t>inscritos</a:t>
            </a:r>
            <a:r>
              <a:rPr lang="es-ES" sz="2400" dirty="0"/>
              <a:t> son de bajos ingresos</a:t>
            </a:r>
            <a:r>
              <a:rPr lang="es-ES" sz="2400" dirty="0">
                <a:solidFill>
                  <a:srgbClr val="FF0000"/>
                </a:solidFill>
              </a:rPr>
              <a:t> </a:t>
            </a:r>
            <a:r>
              <a:rPr lang="es-ES" sz="2400" dirty="0"/>
              <a:t>no califican para recibir asistencia de Título I. </a:t>
            </a:r>
          </a:p>
          <a:p>
            <a:endParaRPr lang="es-ES" sz="2400" dirty="0"/>
          </a:p>
          <a:p>
            <a:pPr marL="0" indent="0">
              <a:buNone/>
            </a:pPr>
            <a:r>
              <a:rPr lang="es-US" sz="2400" dirty="0">
                <a:solidFill>
                  <a:schemeClr val="tx1">
                    <a:lumMod val="75000"/>
                    <a:lumOff val="25000"/>
                  </a:schemeClr>
                </a:solidFill>
              </a:rPr>
              <a:t>Este ciclo escolar, nuestra escuela Toda la escuela está identificada como escuela de Título I.</a:t>
            </a:r>
          </a:p>
          <a:p>
            <a:pPr marL="0" indent="0">
              <a:buNone/>
            </a:pPr>
            <a:endParaRPr lang="es-ES" sz="2400" dirty="0"/>
          </a:p>
          <a:p>
            <a:endParaRPr lang="en-US" sz="2400"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
        <p:nvSpPr>
          <p:cNvPr id="6" name="Rectangle 2">
            <a:extLst>
              <a:ext uri="{FF2B5EF4-FFF2-40B4-BE49-F238E27FC236}">
                <a16:creationId xmlns:a16="http://schemas.microsoft.com/office/drawing/2014/main" id="{E2AC1268-3A61-4C57-99A6-EF079E98C375}"/>
              </a:ext>
            </a:extLst>
          </p:cNvPr>
          <p:cNvSpPr>
            <a:spLocks noChangeArrowheads="1"/>
          </p:cNvSpPr>
          <p:nvPr/>
        </p:nvSpPr>
        <p:spPr bwMode="auto">
          <a:xfrm>
            <a:off x="0" y="0"/>
            <a:ext cx="9144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2100" b="0" i="0" u="none" strike="noStrike" cap="none" normalizeH="0" baseline="0">
                <a:ln>
                  <a:noFill/>
                </a:ln>
                <a:solidFill>
                  <a:srgbClr val="222222"/>
                </a:solidFill>
                <a:effectLst/>
                <a:latin typeface="inherit"/>
              </a:rPr>
              <a:t>Toda la escuela</a:t>
            </a:r>
            <a:r>
              <a:rPr kumimoji="0" lang="es-ES" altLang="en-US" sz="600" b="0" i="0" u="none" strike="noStrike" cap="none" normalizeH="0" baseline="0">
                <a:ln>
                  <a:noFill/>
                </a:ln>
                <a:solidFill>
                  <a:schemeClr val="tx1"/>
                </a:solidFill>
                <a:effectLst/>
              </a:rPr>
              <a:t> </a:t>
            </a:r>
            <a:endParaRPr kumimoji="0" lang="es-E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s-US" dirty="0"/>
              <a:t>Reunión anual de Título I </a:t>
            </a:r>
          </a:p>
        </p:txBody>
      </p:sp>
      <p:sp>
        <p:nvSpPr>
          <p:cNvPr id="3" name="Content Placeholder 2"/>
          <p:cNvSpPr>
            <a:spLocks noGrp="1"/>
          </p:cNvSpPr>
          <p:nvPr>
            <p:ph idx="1"/>
          </p:nvPr>
        </p:nvSpPr>
        <p:spPr/>
        <p:txBody>
          <a:bodyPr>
            <a:noAutofit/>
          </a:bodyPr>
          <a:lstStyle/>
          <a:p>
            <a:pPr>
              <a:buNone/>
            </a:pPr>
            <a:r>
              <a:rPr lang="es-ES" sz="2400" dirty="0"/>
              <a:t>Estos fondos federales suplementarios se utilizan para: </a:t>
            </a:r>
          </a:p>
          <a:p>
            <a:pPr>
              <a:buNone/>
            </a:pPr>
            <a:r>
              <a:rPr lang="es-ES" sz="2400" dirty="0"/>
              <a:t>• acelerar la instrucción de estudiantes que tienen dificultades;</a:t>
            </a:r>
          </a:p>
          <a:p>
            <a:pPr>
              <a:buNone/>
            </a:pPr>
            <a:r>
              <a:rPr lang="es-ES" sz="2400" dirty="0"/>
              <a:t>• ofrecer cursos de capacitación profesional a maestros, personal auxiliar y administradores;</a:t>
            </a:r>
          </a:p>
          <a:p>
            <a:pPr>
              <a:buNone/>
            </a:pPr>
            <a:r>
              <a:rPr lang="es-ES" sz="2400" dirty="0"/>
              <a:t>• contratar personal certificado y personal auxiliar de instrucción altamente cualificado;</a:t>
            </a:r>
          </a:p>
          <a:p>
            <a:pPr>
              <a:buNone/>
            </a:pPr>
            <a:r>
              <a:rPr lang="es-ES" sz="2400" dirty="0"/>
              <a:t>• ofrecer recursos adicionales como tecnología, personal, materiales, programas de instrucción y software; y</a:t>
            </a:r>
          </a:p>
          <a:p>
            <a:pPr>
              <a:buNone/>
            </a:pPr>
            <a:r>
              <a:rPr lang="es-ES" sz="2400" dirty="0"/>
              <a:t>• promover la participación de los padres y las familias. </a:t>
            </a:r>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US" sz="3200" dirty="0"/>
              <a:t>¿Qué significa suplementario?</a:t>
            </a:r>
          </a:p>
        </p:txBody>
      </p:sp>
      <p:sp>
        <p:nvSpPr>
          <p:cNvPr id="3" name="Content Placeholder 2"/>
          <p:cNvSpPr>
            <a:spLocks noGrp="1"/>
          </p:cNvSpPr>
          <p:nvPr>
            <p:ph idx="1"/>
          </p:nvPr>
        </p:nvSpPr>
        <p:spPr>
          <a:xfrm>
            <a:off x="457200" y="1600200"/>
            <a:ext cx="8321040" cy="4525963"/>
          </a:xfrm>
        </p:spPr>
        <p:txBody>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bg1"/>
            </a:solidFill>
          </a:ln>
        </p:spPr>
        <p:txBody>
          <a:bodyPr/>
          <a:lstStyle/>
          <a:p>
            <a:pPr algn="just"/>
            <a:r>
              <a:rPr lang="es-US" dirty="0"/>
              <a:t>En la Escuela </a:t>
            </a:r>
            <a:r>
              <a:rPr lang="es-ES" dirty="0"/>
              <a:t>Escuela secundaria de derecho y justicia</a:t>
            </a:r>
            <a:r>
              <a:rPr lang="es-US" b="1" dirty="0"/>
              <a:t> </a:t>
            </a:r>
            <a:r>
              <a:rPr lang="es-US" dirty="0"/>
              <a:t>utilizamos los fondos de Título I para:</a:t>
            </a:r>
          </a:p>
          <a:p>
            <a:pPr marL="457200" lvl="1" indent="0" algn="just">
              <a:buNone/>
            </a:pPr>
            <a:r>
              <a:rPr lang="es-ES" dirty="0"/>
              <a:t>1. Maestro de reducción de clases de inglés</a:t>
            </a:r>
          </a:p>
          <a:p>
            <a:pPr marL="457200" lvl="1" indent="0" algn="just">
              <a:buNone/>
            </a:pPr>
            <a:r>
              <a:rPr lang="es-ES" dirty="0"/>
              <a:t>2. Pago de derechos adicionales para tutorías para que nuestros estudiantes puedan dominar los objetivos estatales.</a:t>
            </a:r>
          </a:p>
          <a:p>
            <a:pPr marL="457200" lvl="1" indent="0" algn="just">
              <a:buNone/>
            </a:pPr>
            <a:r>
              <a:rPr lang="es-ES" dirty="0"/>
              <a:t>3. Calculadoras adicionales para estudiantes</a:t>
            </a:r>
            <a:endParaRPr lang="es-US" dirty="0"/>
          </a:p>
        </p:txBody>
      </p:sp>
      <p:sp>
        <p:nvSpPr>
          <p:cNvPr id="4" name="Slide Number Placeholder 3"/>
          <p:cNvSpPr>
            <a:spLocks noGrp="1"/>
          </p:cNvSpPr>
          <p:nvPr>
            <p:ph type="sldNum" sz="quarter" idx="12"/>
          </p:nvPr>
        </p:nvSpPr>
        <p:spPr/>
        <p:txBody>
          <a:bodyPr/>
          <a:lstStyle/>
          <a:p>
            <a:fld id="{FD52C1F8-3BA5-F24E-8618-E52498D87186}" type="slidenum">
              <a:rPr lang="en-US" smtClean="0"/>
              <a:t>7</a:t>
            </a:fld>
            <a:endParaRPr lang="en-US" dirty="0"/>
          </a:p>
        </p:txBody>
      </p:sp>
      <p:sp>
        <p:nvSpPr>
          <p:cNvPr id="5" name="Rectangle 1">
            <a:extLst>
              <a:ext uri="{FF2B5EF4-FFF2-40B4-BE49-F238E27FC236}">
                <a16:creationId xmlns:a16="http://schemas.microsoft.com/office/drawing/2014/main" id="{997E072F-4137-4111-B69C-457781B5AC38}"/>
              </a:ext>
            </a:extLst>
          </p:cNvPr>
          <p:cNvSpPr>
            <a:spLocks noGrp="1" noChangeArrowheads="1"/>
          </p:cNvSpPr>
          <p:nvPr>
            <p:ph type="title"/>
          </p:nvPr>
        </p:nvSpPr>
        <p:spPr bwMode="auto">
          <a:xfrm>
            <a:off x="457200" y="612736"/>
            <a:ext cx="7538923" cy="46680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3200" b="0" i="0" u="none" strike="noStrike" cap="none" normalizeH="0" baseline="0" dirty="0">
                <a:ln>
                  <a:noFill/>
                </a:ln>
                <a:solidFill>
                  <a:srgbClr val="222222"/>
                </a:solidFill>
                <a:effectLst/>
                <a:latin typeface="+mj-lt"/>
              </a:rPr>
              <a:t>Escuela secundaria de derecho y justicia</a:t>
            </a:r>
            <a:r>
              <a:rPr kumimoji="0" lang="es-ES" altLang="en-US" sz="3200" b="0" i="0" u="none" strike="noStrike" cap="none" normalizeH="0" baseline="0" dirty="0">
                <a:ln>
                  <a:noFill/>
                </a:ln>
                <a:solidFill>
                  <a:schemeClr val="tx1"/>
                </a:solidFill>
                <a:effectLst/>
                <a:latin typeface="+mj-lt"/>
              </a:rPr>
              <a:t> </a:t>
            </a:r>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s-US" sz="3200" dirty="0"/>
              <a:t>Participación de los padres y la familia </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s-ES" sz="3000" dirty="0"/>
              <a:t>Las investigaciones han </a:t>
            </a:r>
            <a:r>
              <a:rPr lang="es-ES" sz="3000" b="1" dirty="0"/>
              <a:t>demostrado</a:t>
            </a:r>
            <a:r>
              <a:rPr lang="es-ES" sz="3000" dirty="0"/>
              <a:t> que los estudiantes cuyos padres se involucran en su educación tienen más éxito en la escuela. </a:t>
            </a:r>
          </a:p>
          <a:p>
            <a:pPr marL="0" indent="0">
              <a:lnSpc>
                <a:spcPct val="90000"/>
              </a:lnSpc>
              <a:buNone/>
            </a:pPr>
            <a:endParaRPr lang="es-ES" sz="3000" dirty="0"/>
          </a:p>
          <a:p>
            <a:pPr marL="0" indent="0">
              <a:lnSpc>
                <a:spcPct val="90000"/>
              </a:lnSpc>
              <a:buNone/>
            </a:pPr>
            <a:r>
              <a:rPr lang="es-ES" sz="3000" dirty="0"/>
              <a:t>Es por eso que los fondos de Título I se utilizan para apoyar actividades centradas en la participación de los padres y la familia. </a:t>
            </a:r>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s-ES" sz="2700" dirty="0"/>
              <a:t>Requisitos para la participación de los padres </a:t>
            </a:r>
            <a:endParaRPr lang="en-US" sz="2700" dirty="0"/>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s-ES" sz="2600" b="1" dirty="0"/>
              <a:t>Notificaciones para los padres </a:t>
            </a:r>
            <a:r>
              <a:rPr lang="es-ES" sz="2600" dirty="0"/>
              <a:t>(comunicaciones que normalmente se les envían por escrito con el fin de informarlos). </a:t>
            </a:r>
          </a:p>
          <a:p>
            <a:r>
              <a:rPr lang="es-ES" sz="2600" dirty="0"/>
              <a:t>Algunos ejemplos de notificaciones son: </a:t>
            </a:r>
          </a:p>
          <a:p>
            <a:pPr marL="0" indent="0">
              <a:buNone/>
            </a:pPr>
            <a:r>
              <a:rPr lang="es-ES" sz="2600" b="1" dirty="0"/>
              <a:t>	- </a:t>
            </a:r>
            <a:r>
              <a:rPr lang="es-ES" sz="2600" dirty="0"/>
              <a:t>El </a:t>
            </a:r>
            <a:r>
              <a:rPr lang="es-ES" sz="2600" b="1" dirty="0"/>
              <a:t>Convenio de la escuela y los padres</a:t>
            </a:r>
            <a:r>
              <a:rPr lang="es-ES" sz="2600" dirty="0"/>
              <a:t> (declaración de las responsabilidades compartidas) </a:t>
            </a:r>
          </a:p>
          <a:p>
            <a:pPr marL="0" indent="0">
              <a:buNone/>
            </a:pPr>
            <a:r>
              <a:rPr lang="es-ES" sz="2600" b="1" dirty="0"/>
              <a:t>	- </a:t>
            </a:r>
            <a:r>
              <a:rPr lang="es-ES" sz="2600" dirty="0"/>
              <a:t>La </a:t>
            </a:r>
            <a:r>
              <a:rPr lang="es-ES" sz="2600" b="1" dirty="0"/>
              <a:t>Normativa escolar para la participación de los padres y las familias </a:t>
            </a:r>
            <a:r>
              <a:rPr lang="es-ES" sz="2600" dirty="0"/>
              <a:t>(el plan para promover su participación) </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8" ma:contentTypeDescription="Create a new document." ma:contentTypeScope="" ma:versionID="981a8dbb5548df86ee379ad02785adf6">
  <xsd:schema xmlns:xsd="http://www.w3.org/2001/XMLSchema" xmlns:xs="http://www.w3.org/2001/XMLSchema" xmlns:p="http://schemas.microsoft.com/office/2006/metadata/properties" xmlns:ns2="4a7df032-6a0e-4167-b33b-52407178ec56" xmlns:ns3="107fa061-bf16-4a71-85ae-142c7874d8f1" targetNamespace="http://schemas.microsoft.com/office/2006/metadata/properties" ma:root="true" ma:fieldsID="bc74ffae03e5480e64198de88ba299d3" ns2:_="" ns3:_="">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6EAF6E-2ACD-483E-BA32-0A1767EB337C}">
  <ds:schemaRef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purl.org/dc/terms/"/>
    <ds:schemaRef ds:uri="107fa061-bf16-4a71-85ae-142c7874d8f1"/>
    <ds:schemaRef ds:uri="4a7df032-6a0e-4167-b33b-52407178ec56"/>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C4F31636-A773-4A5E-8DE3-5B7EAB598B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22B949-1B63-44B7-A870-9BAB9069E3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797</TotalTime>
  <Words>1539</Words>
  <Application>Microsoft Office PowerPoint</Application>
  <PresentationFormat>On-screen Show (4:3)</PresentationFormat>
  <Paragraphs>108</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Albertus Medium</vt:lpstr>
      <vt:lpstr>Arial</vt:lpstr>
      <vt:lpstr>Calibri</vt:lpstr>
      <vt:lpstr>inherit</vt:lpstr>
      <vt:lpstr>Rockwell</vt:lpstr>
      <vt:lpstr>Title I Annual Meeting PP</vt:lpstr>
      <vt:lpstr>Todos los estudiantes triunfan (ESSA)</vt:lpstr>
      <vt:lpstr>Título I, Parte A - Definición </vt:lpstr>
      <vt:lpstr>Título I, Parte A - Propósito</vt:lpstr>
      <vt:lpstr>Qué requisitos deben cumplir las escuelas para recibir asistencia del programa</vt:lpstr>
      <vt:lpstr>Reunión anual de Título I </vt:lpstr>
      <vt:lpstr>¿Qué significa suplementario?</vt:lpstr>
      <vt:lpstr>Escuela secundaria de derecho y justicia </vt:lpstr>
      <vt:lpstr>Participación de los padres y la familia </vt:lpstr>
      <vt:lpstr>Requisitos para la participación de los padres </vt:lpstr>
      <vt:lpstr>Requisitos para la participación de los padres </vt:lpstr>
      <vt:lpstr>Escuela secundaria de derecho y justicia</vt:lpstr>
      <vt:lpstr>Otros requisitos </vt:lpstr>
      <vt:lpstr>Escuela secundaria de derecho y justicia </vt:lpstr>
      <vt:lpstr>Recuerde que: </vt:lpstr>
      <vt:lpstr>¿Tiene preguntas?</vt:lpstr>
      <vt:lpstr>Gracias</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Spanish</dc:title>
  <dc:creator>Administrator</dc:creator>
  <cp:lastModifiedBy>Franklin, Schmecka P</cp:lastModifiedBy>
  <cp:revision>56</cp:revision>
  <cp:lastPrinted>2017-09-15T12:59:54Z</cp:lastPrinted>
  <dcterms:created xsi:type="dcterms:W3CDTF">2014-08-18T19:32:40Z</dcterms:created>
  <dcterms:modified xsi:type="dcterms:W3CDTF">2020-09-22T21:20:15Z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